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96" r:id="rId2"/>
    <p:sldId id="335" r:id="rId3"/>
    <p:sldId id="336" r:id="rId4"/>
    <p:sldId id="319" r:id="rId5"/>
    <p:sldId id="340" r:id="rId6"/>
    <p:sldId id="294" r:id="rId7"/>
    <p:sldId id="347" r:id="rId8"/>
    <p:sldId id="338" r:id="rId9"/>
    <p:sldId id="339" r:id="rId10"/>
    <p:sldId id="345" r:id="rId11"/>
    <p:sldId id="346" r:id="rId12"/>
    <p:sldId id="343" r:id="rId13"/>
    <p:sldId id="344" r:id="rId14"/>
    <p:sldId id="341" r:id="rId15"/>
    <p:sldId id="348" r:id="rId16"/>
    <p:sldId id="349" r:id="rId17"/>
    <p:sldId id="350" r:id="rId18"/>
    <p:sldId id="311" r:id="rId19"/>
    <p:sldId id="295" r:id="rId20"/>
    <p:sldId id="258" r:id="rId21"/>
    <p:sldId id="298" r:id="rId22"/>
    <p:sldId id="297" r:id="rId23"/>
    <p:sldId id="299" r:id="rId24"/>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15" autoAdjust="0"/>
    <p:restoredTop sz="75065" autoAdjust="0"/>
  </p:normalViewPr>
  <p:slideViewPr>
    <p:cSldViewPr snapToGrid="0" showGuides="1">
      <p:cViewPr>
        <p:scale>
          <a:sx n="50" d="100"/>
          <a:sy n="50" d="100"/>
        </p:scale>
        <p:origin x="-1094" y="-312"/>
      </p:cViewPr>
      <p:guideLst>
        <p:guide orient="horz" pos="2160"/>
        <p:guide pos="2880"/>
      </p:guideLst>
    </p:cSldViewPr>
  </p:slideViewPr>
  <p:outlineViewPr>
    <p:cViewPr>
      <p:scale>
        <a:sx n="33" d="100"/>
        <a:sy n="33" d="100"/>
      </p:scale>
      <p:origin x="0" y="653"/>
    </p:cViewPr>
  </p:outlineViewPr>
  <p:notesTextViewPr>
    <p:cViewPr>
      <p:scale>
        <a:sx n="100" d="100"/>
        <a:sy n="100" d="100"/>
      </p:scale>
      <p:origin x="0" y="0"/>
    </p:cViewPr>
  </p:notesTextViewPr>
  <p:sorterViewPr>
    <p:cViewPr>
      <p:scale>
        <a:sx n="50" d="100"/>
        <a:sy n="50" d="100"/>
      </p:scale>
      <p:origin x="0" y="3931"/>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solidFill>
                  <a:schemeClr val="tx1"/>
                </a:solidFill>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solidFill>
                  <a:schemeClr val="tx1"/>
                </a:solidFill>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defRPr>
            </a:lvl1pPr>
          </a:lstStyle>
          <a:p>
            <a:pPr>
              <a:defRPr/>
            </a:pPr>
            <a:fld id="{CA63ED63-94C1-4F46-BE59-726835488B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r>
              <a:rPr lang="en-US" dirty="0" smtClean="0"/>
              <a:t>Admittedly, Redwood National Park is famous for trees</a:t>
            </a:r>
            <a:r>
              <a:rPr lang="en-US" baseline="0" dirty="0" smtClean="0"/>
              <a:t> - </a:t>
            </a:r>
            <a:r>
              <a:rPr lang="en-US" dirty="0" smtClean="0"/>
              <a:t>not rocks. These monsters do a pretty good job of obscuring the geology, except …</a:t>
            </a:r>
          </a:p>
        </p:txBody>
      </p:sp>
      <p:sp>
        <p:nvSpPr>
          <p:cNvPr id="59396" name="Slide Number Placeholder 3"/>
          <p:cNvSpPr>
            <a:spLocks noGrp="1"/>
          </p:cNvSpPr>
          <p:nvPr>
            <p:ph type="sldNum" sz="quarter" idx="5"/>
          </p:nvPr>
        </p:nvSpPr>
        <p:spPr>
          <a:noFill/>
        </p:spPr>
        <p:txBody>
          <a:bodyPr/>
          <a:lstStyle/>
          <a:p>
            <a:fld id="{8E33F523-1D55-423A-B653-19804CBC926C}"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r>
              <a:rPr lang="en-US" dirty="0" smtClean="0"/>
              <a:t>You can get a good idea of how embayments form if you visualize what would happen if sea level rose on the present landscape. Here we see the mouth of Redwood Creek with the present sea level.</a:t>
            </a:r>
          </a:p>
        </p:txBody>
      </p:sp>
      <p:sp>
        <p:nvSpPr>
          <p:cNvPr id="68612" name="Slide Number Placeholder 3"/>
          <p:cNvSpPr>
            <a:spLocks noGrp="1"/>
          </p:cNvSpPr>
          <p:nvPr>
            <p:ph type="sldNum" sz="quarter" idx="5"/>
          </p:nvPr>
        </p:nvSpPr>
        <p:spPr>
          <a:noFill/>
        </p:spPr>
        <p:txBody>
          <a:bodyPr/>
          <a:lstStyle/>
          <a:p>
            <a:fld id="{E2D240D5-02F6-4863-9C48-BD91658ABC82}"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r>
              <a:rPr lang="en-US" dirty="0" smtClean="0"/>
              <a:t>Now a 5 meter rise in sea level …</a:t>
            </a:r>
          </a:p>
        </p:txBody>
      </p:sp>
      <p:sp>
        <p:nvSpPr>
          <p:cNvPr id="69636" name="Slide Number Placeholder 3"/>
          <p:cNvSpPr>
            <a:spLocks noGrp="1"/>
          </p:cNvSpPr>
          <p:nvPr>
            <p:ph type="sldNum" sz="quarter" idx="5"/>
          </p:nvPr>
        </p:nvSpPr>
        <p:spPr>
          <a:noFill/>
        </p:spPr>
        <p:txBody>
          <a:bodyPr/>
          <a:lstStyle/>
          <a:p>
            <a:fld id="{6812B02D-9EE6-47E9-9ACE-9FDBF8074184}"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r>
              <a:rPr lang="en-US" dirty="0" smtClean="0"/>
              <a:t>… and a 10 meter rise ….</a:t>
            </a:r>
          </a:p>
        </p:txBody>
      </p:sp>
      <p:sp>
        <p:nvSpPr>
          <p:cNvPr id="70660" name="Slide Number Placeholder 3"/>
          <p:cNvSpPr>
            <a:spLocks noGrp="1"/>
          </p:cNvSpPr>
          <p:nvPr>
            <p:ph type="sldNum" sz="quarter" idx="5"/>
          </p:nvPr>
        </p:nvSpPr>
        <p:spPr>
          <a:noFill/>
        </p:spPr>
        <p:txBody>
          <a:bodyPr/>
          <a:lstStyle/>
          <a:p>
            <a:fld id="{6543D961-BD10-4511-B2E0-3342636F9E62}"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r>
              <a:rPr lang="en-US" dirty="0" smtClean="0"/>
              <a:t>… 15 meter …</a:t>
            </a:r>
          </a:p>
        </p:txBody>
      </p:sp>
      <p:sp>
        <p:nvSpPr>
          <p:cNvPr id="71684" name="Slide Number Placeholder 3"/>
          <p:cNvSpPr>
            <a:spLocks noGrp="1"/>
          </p:cNvSpPr>
          <p:nvPr>
            <p:ph type="sldNum" sz="quarter" idx="5"/>
          </p:nvPr>
        </p:nvSpPr>
        <p:spPr>
          <a:noFill/>
        </p:spPr>
        <p:txBody>
          <a:bodyPr/>
          <a:lstStyle/>
          <a:p>
            <a:fld id="{CC1CBA2D-67F0-4673-8ED3-E5B5B8F5A9BD}"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r>
              <a:rPr lang="en-US" dirty="0" smtClean="0"/>
              <a:t>… and 20 meter rise. You can see that the river canyons get flooded and become embayments. Embayments are common</a:t>
            </a:r>
            <a:r>
              <a:rPr lang="en-US" baseline="0" dirty="0" smtClean="0"/>
              <a:t> in and around Redwood National Park because deep river canyons extend all the way to the coast where they can be submerged by rising sea level.</a:t>
            </a:r>
            <a:endParaRPr lang="en-US" dirty="0" smtClean="0"/>
          </a:p>
        </p:txBody>
      </p:sp>
      <p:sp>
        <p:nvSpPr>
          <p:cNvPr id="72708" name="Slide Number Placeholder 3"/>
          <p:cNvSpPr>
            <a:spLocks noGrp="1"/>
          </p:cNvSpPr>
          <p:nvPr>
            <p:ph type="sldNum" sz="quarter" idx="5"/>
          </p:nvPr>
        </p:nvSpPr>
        <p:spPr>
          <a:noFill/>
        </p:spPr>
        <p:txBody>
          <a:bodyPr/>
          <a:lstStyle/>
          <a:p>
            <a:fld id="{FF2FA773-1CE6-4D3E-86B8-8F913008C75E}"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r>
              <a:rPr lang="en-US" dirty="0" smtClean="0"/>
              <a:t>Such is not the case for Olympic National Park where deep canyons only occur in the Olympic</a:t>
            </a:r>
            <a:r>
              <a:rPr lang="en-US" baseline="0" dirty="0" smtClean="0"/>
              <a:t> Mountains. </a:t>
            </a:r>
            <a:r>
              <a:rPr lang="en-US" dirty="0" smtClean="0"/>
              <a:t>Embayments</a:t>
            </a:r>
            <a:r>
              <a:rPr lang="en-US" baseline="0" dirty="0" smtClean="0"/>
              <a:t> are not a prominent feature of Olympic National Park primarily because its accretionary wedge is only 20 million years old. The relatively recent uplift of the Olympic wedge resulted in the deposition of vast amounts of sediment derived from the erosion of the Olympic Mountains. This blanket of sediment, was uplifted to become the marine terrace that exists today, however this relatively young terrace has not yet been dissected by rivers or eroded back to the Olympic Mountains where there are deep canyons. Without canyons to submerge, coastal embayments will not form.</a:t>
            </a:r>
            <a:endParaRPr lang="en-US" dirty="0" smtClean="0"/>
          </a:p>
        </p:txBody>
      </p:sp>
      <p:sp>
        <p:nvSpPr>
          <p:cNvPr id="201732" name="Slide Number Placeholder 3"/>
          <p:cNvSpPr>
            <a:spLocks noGrp="1"/>
          </p:cNvSpPr>
          <p:nvPr>
            <p:ph type="sldNum" sz="quarter" idx="5"/>
          </p:nvPr>
        </p:nvSpPr>
        <p:spPr>
          <a:noFill/>
        </p:spPr>
        <p:txBody>
          <a:bodyPr/>
          <a:lstStyle/>
          <a:p>
            <a:fld id="{AB241E7B-FA1A-4B82-8EE2-1FA87EED3784}"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the other hand</a:t>
            </a:r>
            <a:r>
              <a:rPr lang="en-US" baseline="0" dirty="0" smtClean="0"/>
              <a:t>, the Redwood accretionary wedge is much older, so sediments derived from its erosion have been completely eroded, …</a:t>
            </a:r>
            <a:endParaRPr lang="en-US" dirty="0"/>
          </a:p>
        </p:txBody>
      </p:sp>
      <p:sp>
        <p:nvSpPr>
          <p:cNvPr id="4" name="Slide Number Placeholder 3"/>
          <p:cNvSpPr>
            <a:spLocks noGrp="1"/>
          </p:cNvSpPr>
          <p:nvPr>
            <p:ph type="sldNum" sz="quarter" idx="10"/>
          </p:nvPr>
        </p:nvSpPr>
        <p:spPr/>
        <p:txBody>
          <a:bodyPr/>
          <a:lstStyle/>
          <a:p>
            <a:fld id="{0EDBF662-8275-48FC-BA8F-B7EF35364E3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baseline="0" dirty="0" smtClean="0"/>
              <a:t>… and canyons carved into the older wedge are in a position to be drowned by the present high sea levels. Notice that a broad marine terrace does not exist here like in Olympic National Park.</a:t>
            </a:r>
            <a:endParaRPr lang="en-US" dirty="0"/>
          </a:p>
        </p:txBody>
      </p:sp>
      <p:sp>
        <p:nvSpPr>
          <p:cNvPr id="67588" name="Slide Number Placeholder 3"/>
          <p:cNvSpPr>
            <a:spLocks noGrp="1"/>
          </p:cNvSpPr>
          <p:nvPr>
            <p:ph type="sldNum" sz="quarter" idx="5"/>
          </p:nvPr>
        </p:nvSpPr>
        <p:spPr>
          <a:noFill/>
        </p:spPr>
        <p:txBody>
          <a:bodyPr/>
          <a:lstStyle/>
          <a:p>
            <a:fld id="{40383FA0-7CAA-4421-B163-7EDD280C3553}"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Marine terraces do exist along the Redwood</a:t>
            </a:r>
            <a:r>
              <a:rPr lang="en-US" baseline="0" dirty="0" smtClean="0"/>
              <a:t> coast but they are relatively narrow.</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illustrates one of the key principles in marine terrace formation. It shows the rise in sea level since the last ice age 10,000 years ago. Notice that the rate of change was very rapid for about 3,000 after the last glacial period, but then it stabilized, and has only risen slightly over the last 7,000 years. Similarly, when headed into a glacial period, sea level falls rapidly at first and then stabilizes at the lower glacial sea level.</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r>
              <a:rPr lang="en-US" dirty="0" smtClean="0"/>
              <a:t>… along the coast,</a:t>
            </a:r>
            <a:r>
              <a:rPr lang="en-US" baseline="0" dirty="0" smtClean="0"/>
              <a:t> which is pretty much the only place in the park</a:t>
            </a:r>
            <a:r>
              <a:rPr lang="en-US" dirty="0" smtClean="0"/>
              <a:t> one can see much geology. Fortunately there are about 50</a:t>
            </a:r>
            <a:r>
              <a:rPr lang="en-US" baseline="0" dirty="0" smtClean="0"/>
              <a:t> miles</a:t>
            </a:r>
            <a:r>
              <a:rPr lang="en-US" dirty="0" smtClean="0"/>
              <a:t> of coastline to work with in Redwood National Park</a:t>
            </a:r>
            <a:r>
              <a:rPr lang="en-US" baseline="0" dirty="0" smtClean="0"/>
              <a:t>.</a:t>
            </a:r>
            <a:endParaRPr lang="en-US" dirty="0" smtClean="0"/>
          </a:p>
        </p:txBody>
      </p:sp>
      <p:sp>
        <p:nvSpPr>
          <p:cNvPr id="60420" name="Slide Number Placeholder 3"/>
          <p:cNvSpPr>
            <a:spLocks noGrp="1"/>
          </p:cNvSpPr>
          <p:nvPr>
            <p:ph type="sldNum" sz="quarter" idx="5"/>
          </p:nvPr>
        </p:nvSpPr>
        <p:spPr>
          <a:noFill/>
        </p:spPr>
        <p:txBody>
          <a:bodyPr/>
          <a:lstStyle/>
          <a:p>
            <a:fld id="{C41D8EC5-3317-4EB5-828C-92DDA3CE6254}"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the rapid rise</a:t>
            </a:r>
            <a:r>
              <a:rPr lang="en-US" baseline="0" dirty="0" smtClean="0"/>
              <a:t>, </a:t>
            </a:r>
            <a:r>
              <a:rPr lang="en-US" baseline="0" dirty="0" smtClean="0"/>
              <a:t>stabilization, </a:t>
            </a:r>
            <a:r>
              <a:rPr lang="en-US" baseline="0" dirty="0" smtClean="0"/>
              <a:t>rapid fall and stabilization again of sea level. When sea level is stable, wave erosion forms a wave cut platform at the shoreline. This will happen during both during low and high sea level stands. But as wave cut platforms form and sea levels change, the land slowly uplifts, such that older wave cut platforms are elevated above younger platforms. The elevated wave cut platforms are now called marine terraces. Usually marine terraces will occur at several at different elevations, forming massive coastal stairways, with the lowest steps being the youngest. Level ground near the coast is irresistible to developers, but the “prime” beach front lots may not be excellent long term investments.</a:t>
            </a:r>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D2BCECB-9E6E-4941-8C50-BB166C241BB0}" type="slidenum">
              <a:rPr lang="en-US"/>
              <a:pPr/>
              <a:t>21</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dirty="0" smtClean="0"/>
              <a:t>To spot marine</a:t>
            </a:r>
            <a:r>
              <a:rPr lang="en-US" baseline="0" dirty="0" smtClean="0"/>
              <a:t> terraces look for flat areas above sea cliffs. The l</a:t>
            </a:r>
            <a:r>
              <a:rPr lang="en-US" dirty="0" smtClean="0"/>
              <a:t>owest terrace is the</a:t>
            </a:r>
            <a:r>
              <a:rPr lang="en-US" baseline="0" dirty="0" smtClean="0"/>
              <a:t> </a:t>
            </a:r>
            <a:r>
              <a:rPr lang="en-US" dirty="0" smtClean="0"/>
              <a:t>youngest.</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6CEF9220-52C9-432A-8530-606792B449C2}" type="slidenum">
              <a:rPr lang="en-US"/>
              <a:pPr/>
              <a:t>22</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dirty="0" smtClean="0"/>
              <a:t>Higher terraces are older and generally more</a:t>
            </a:r>
            <a:r>
              <a:rPr lang="en-US" baseline="0" dirty="0" smtClean="0"/>
              <a:t> </a:t>
            </a:r>
            <a:r>
              <a:rPr lang="en-US" dirty="0" smtClean="0"/>
              <a:t>discontinuous</a:t>
            </a:r>
            <a:r>
              <a:rPr lang="en-US" baseline="0" dirty="0" smtClean="0"/>
              <a:t> as they have been more thoroughly </a:t>
            </a:r>
            <a:r>
              <a:rPr lang="en-US" dirty="0" smtClean="0"/>
              <a:t>dissected by stream erosion</a:t>
            </a:r>
            <a:r>
              <a:rPr lang="en-US" baseline="0" dirty="0" smtClean="0"/>
              <a:t> and undermined by wave action.</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80217B8-34AE-4D67-BF08-37B59F7DFC26}" type="slidenum">
              <a:rPr lang="en-US"/>
              <a:pPr/>
              <a:t>23</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smtClean="0"/>
              <a:t>The highest terrace is broadest and probably represents a</a:t>
            </a:r>
            <a:r>
              <a:rPr lang="en-US" baseline="0" dirty="0" smtClean="0"/>
              <a:t> peneplain or vast wave cut platform eroded during </a:t>
            </a:r>
            <a:r>
              <a:rPr lang="en-US" dirty="0" smtClean="0"/>
              <a:t>stable pre-Pleistocene sea levels.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r>
              <a:rPr lang="en-US" dirty="0" smtClean="0"/>
              <a:t>In this lesson we will first examine the park’s coastal landforms and then take a detailed look at the composition of the accretionary wedge here. We will also want to understand how and why this wedge is different than the one in Olympic National Park.</a:t>
            </a:r>
          </a:p>
        </p:txBody>
      </p:sp>
      <p:sp>
        <p:nvSpPr>
          <p:cNvPr id="61444" name="Slide Number Placeholder 3"/>
          <p:cNvSpPr>
            <a:spLocks noGrp="1"/>
          </p:cNvSpPr>
          <p:nvPr>
            <p:ph type="sldNum" sz="quarter" idx="5"/>
          </p:nvPr>
        </p:nvSpPr>
        <p:spPr>
          <a:noFill/>
        </p:spPr>
        <p:txBody>
          <a:bodyPr/>
          <a:lstStyle/>
          <a:p>
            <a:fld id="{59EB5A1C-DABE-42EA-AE9D-BE02C1E82C3F}" type="slidenum">
              <a:rPr lang="en-US"/>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dirty="0" smtClean="0"/>
              <a:t>First let’s examine the formation of coastal embayments. </a:t>
            </a:r>
          </a:p>
        </p:txBody>
      </p:sp>
      <p:sp>
        <p:nvSpPr>
          <p:cNvPr id="62468" name="Slide Number Placeholder 3"/>
          <p:cNvSpPr>
            <a:spLocks noGrp="1"/>
          </p:cNvSpPr>
          <p:nvPr>
            <p:ph type="sldNum" sz="quarter" idx="5"/>
          </p:nvPr>
        </p:nvSpPr>
        <p:spPr>
          <a:noFill/>
        </p:spPr>
        <p:txBody>
          <a:bodyPr/>
          <a:lstStyle/>
          <a:p>
            <a:fld id="{62D48A7A-BD35-43C5-A9F1-71643C972472}" type="slidenum">
              <a:rPr lang="en-US"/>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r>
              <a:rPr lang="en-US" dirty="0" smtClean="0"/>
              <a:t>Big Lagoon and Stone Lagoon are good examples of the numerous coastal embayments</a:t>
            </a:r>
            <a:r>
              <a:rPr lang="en-US" baseline="0" dirty="0" smtClean="0"/>
              <a:t> that occur in and near Redwood National Park.</a:t>
            </a:r>
            <a:endParaRPr lang="en-US" dirty="0" smtClean="0"/>
          </a:p>
        </p:txBody>
      </p:sp>
      <p:sp>
        <p:nvSpPr>
          <p:cNvPr id="67588" name="Slide Number Placeholder 3"/>
          <p:cNvSpPr>
            <a:spLocks noGrp="1"/>
          </p:cNvSpPr>
          <p:nvPr>
            <p:ph type="sldNum" sz="quarter" idx="5"/>
          </p:nvPr>
        </p:nvSpPr>
        <p:spPr>
          <a:noFill/>
        </p:spPr>
        <p:txBody>
          <a:bodyPr/>
          <a:lstStyle/>
          <a:p>
            <a:fld id="{40383FA0-7CAA-4421-B163-7EDD280C3553}"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smtClean="0"/>
              <a:t>Another is the Klamath River mouth. Notice how the ocean covers a large portion of the Klamath River valley. To understand how this happened, it is helpful to know that sea level during the last ice age was about 130 meters lower than it is today. So during the ice ages, this view would have looked something like …</a:t>
            </a:r>
          </a:p>
        </p:txBody>
      </p:sp>
      <p:sp>
        <p:nvSpPr>
          <p:cNvPr id="63492" name="Slide Number Placeholder 3"/>
          <p:cNvSpPr>
            <a:spLocks noGrp="1"/>
          </p:cNvSpPr>
          <p:nvPr>
            <p:ph type="sldNum" sz="quarter" idx="5"/>
          </p:nvPr>
        </p:nvSpPr>
        <p:spPr>
          <a:noFill/>
        </p:spPr>
        <p:txBody>
          <a:bodyPr/>
          <a:lstStyle/>
          <a:p>
            <a:fld id="{890C5F83-822D-4A8B-A8A6-5C237C9B054C}"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this. The Klamath River would have flowed much further west across the continental shelf towards the lower sea level. It would also have carved a canyon down to the lower sea level, which as sea level rose following the ice ages, …</a:t>
            </a:r>
          </a:p>
          <a:p>
            <a:endParaRPr lang="en-US" dirty="0"/>
          </a:p>
        </p:txBody>
      </p:sp>
      <p:sp>
        <p:nvSpPr>
          <p:cNvPr id="4" name="Slide Number Placeholder 3"/>
          <p:cNvSpPr>
            <a:spLocks noGrp="1"/>
          </p:cNvSpPr>
          <p:nvPr>
            <p:ph type="sldNum" sz="quarter" idx="10"/>
          </p:nvPr>
        </p:nvSpPr>
        <p:spPr/>
        <p:txBody>
          <a:bodyPr/>
          <a:lstStyle/>
          <a:p>
            <a:pPr>
              <a:defRPr/>
            </a:pPr>
            <a:fld id="{CA63ED63-94C1-4F46-BE59-726835488BE6}"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r>
              <a:rPr lang="en-US" dirty="0" smtClean="0"/>
              <a:t>… would become the first area submerged by the rising ocean. Most of the canyon is</a:t>
            </a:r>
            <a:r>
              <a:rPr lang="en-US" baseline="0" dirty="0" smtClean="0"/>
              <a:t> filled by river sediments ….</a:t>
            </a:r>
            <a:endParaRPr lang="en-US" dirty="0" smtClean="0"/>
          </a:p>
        </p:txBody>
      </p:sp>
      <p:sp>
        <p:nvSpPr>
          <p:cNvPr id="65540" name="Slide Number Placeholder 3"/>
          <p:cNvSpPr>
            <a:spLocks noGrp="1"/>
          </p:cNvSpPr>
          <p:nvPr>
            <p:ph type="sldNum" sz="quarter" idx="5"/>
          </p:nvPr>
        </p:nvSpPr>
        <p:spPr>
          <a:noFill/>
        </p:spPr>
        <p:txBody>
          <a:bodyPr/>
          <a:lstStyle/>
          <a:p>
            <a:fld id="{78AB0F80-2C15-4AD5-9D21-8952FFC59E24}" type="slidenum">
              <a:rPr lang="en-US"/>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that get reworked and reshaped by wave action</a:t>
            </a:r>
            <a:r>
              <a:rPr lang="en-US" baseline="0" dirty="0" smtClean="0"/>
              <a:t> into </a:t>
            </a:r>
            <a:r>
              <a:rPr lang="en-US" dirty="0" smtClean="0"/>
              <a:t>baymouth bars.</a:t>
            </a:r>
          </a:p>
        </p:txBody>
      </p:sp>
      <p:sp>
        <p:nvSpPr>
          <p:cNvPr id="66564" name="Slide Number Placeholder 3"/>
          <p:cNvSpPr>
            <a:spLocks noGrp="1"/>
          </p:cNvSpPr>
          <p:nvPr>
            <p:ph type="sldNum" sz="quarter" idx="5"/>
          </p:nvPr>
        </p:nvSpPr>
        <p:spPr>
          <a:noFill/>
        </p:spPr>
        <p:txBody>
          <a:bodyPr/>
          <a:lstStyle/>
          <a:p>
            <a:fld id="{BF69DD6F-B03F-4B02-BE24-B1F92B9CE554}"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43E71-6545-4C68-9EB6-A1033FDFAF4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77E438-AA9F-4E01-B50F-CDC9DA7332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01397-643B-449E-8D32-AA5116DB99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4EE227-9C93-4D7F-B2E3-7B0E818CDD8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67E92-84FC-45F8-A8B0-522A68F5CFC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43712-99BE-403A-9986-F9C53005C1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1530FD-12F9-4CE5-A89C-9A459A28222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51BA62-56B5-42A9-A86A-52F326B83E0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9F7EAC-2FB9-4D83-BDF5-31D5FB17911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83FC46-523A-4B9E-96F6-792E4E317E6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987F72-A5FD-4B9E-BAD6-2AE2D8AFAA9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solidFill>
                  <a:schemeClr val="tx1"/>
                </a:solidFill>
              </a:defRPr>
            </a:lvl1pPr>
          </a:lstStyle>
          <a:p>
            <a:pPr>
              <a:defRPr/>
            </a:pPr>
            <a:fld id="{87137E0E-AA9F-4E4E-99C1-4C934E1D24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hyperlink" Target="http://www.grossmont.edu/garyjacobson/oceanography%20112/terrace.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G_005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0.jpg"/>
          <p:cNvPicPr>
            <a:picLocks noChangeAspect="1"/>
          </p:cNvPicPr>
          <p:nvPr/>
        </p:nvPicPr>
        <p:blipFill>
          <a:blip r:embed="rId3">
            <a:lum bright="5000"/>
          </a:blip>
          <a:srcRect/>
          <a:stretch>
            <a:fillRect/>
          </a:stretch>
        </p:blipFill>
        <p:spPr bwMode="auto">
          <a:xfrm>
            <a:off x="-457200" y="0"/>
            <a:ext cx="10058400" cy="6856413"/>
          </a:xfrm>
          <a:prstGeom prst="rect">
            <a:avLst/>
          </a:prstGeom>
          <a:noFill/>
          <a:ln w="9525">
            <a:noFill/>
            <a:miter lim="800000"/>
            <a:headEnd/>
            <a:tailEnd/>
          </a:ln>
        </p:spPr>
      </p:pic>
      <p:sp>
        <p:nvSpPr>
          <p:cNvPr id="5" name="TextBox 4"/>
          <p:cNvSpPr txBox="1"/>
          <p:nvPr/>
        </p:nvSpPr>
        <p:spPr>
          <a:xfrm rot="19529034">
            <a:off x="1712913" y="1862138"/>
            <a:ext cx="29718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Redwood Creek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Documents and Settings\gary.jacobson\Desktop\5m.jpg"/>
          <p:cNvPicPr>
            <a:picLocks noChangeAspect="1" noChangeArrowheads="1"/>
          </p:cNvPicPr>
          <p:nvPr/>
        </p:nvPicPr>
        <p:blipFill>
          <a:blip r:embed="rId3">
            <a:lum bright="5000"/>
          </a:blip>
          <a:srcRect/>
          <a:stretch>
            <a:fillRect/>
          </a:stretch>
        </p:blipFill>
        <p:spPr bwMode="auto">
          <a:xfrm>
            <a:off x="-458788" y="0"/>
            <a:ext cx="100615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Documents and Settings\gary.jacobson\Desktop\10m.jpg"/>
          <p:cNvPicPr>
            <a:picLocks noChangeAspect="1" noChangeArrowheads="1"/>
          </p:cNvPicPr>
          <p:nvPr/>
        </p:nvPicPr>
        <p:blipFill>
          <a:blip r:embed="rId3">
            <a:lum bright="5000"/>
          </a:blip>
          <a:srcRect/>
          <a:stretch>
            <a:fillRect/>
          </a:stretch>
        </p:blipFill>
        <p:spPr bwMode="auto">
          <a:xfrm>
            <a:off x="-458788" y="0"/>
            <a:ext cx="100615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C:\Documents and Settings\gary.jacobson\Desktop\15m.jpg"/>
          <p:cNvPicPr>
            <a:picLocks noChangeAspect="1" noChangeArrowheads="1"/>
          </p:cNvPicPr>
          <p:nvPr/>
        </p:nvPicPr>
        <p:blipFill>
          <a:blip r:embed="rId3">
            <a:lum bright="5000"/>
          </a:blip>
          <a:srcRect/>
          <a:stretch>
            <a:fillRect/>
          </a:stretch>
        </p:blipFill>
        <p:spPr bwMode="auto">
          <a:xfrm>
            <a:off x="-458788" y="0"/>
            <a:ext cx="100615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Documents and Settings\gary.jacobson\Desktop\20m.jpg"/>
          <p:cNvPicPr>
            <a:picLocks noChangeAspect="1" noChangeArrowheads="1"/>
          </p:cNvPicPr>
          <p:nvPr/>
        </p:nvPicPr>
        <p:blipFill>
          <a:blip r:embed="rId3">
            <a:lum bright="5000"/>
          </a:blip>
          <a:srcRect/>
          <a:stretch>
            <a:fillRect/>
          </a:stretch>
        </p:blipFill>
        <p:spPr bwMode="auto">
          <a:xfrm>
            <a:off x="-458788" y="0"/>
            <a:ext cx="1006157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Olympic terrace.jpg"/>
          <p:cNvPicPr>
            <a:picLocks noChangeAspect="1"/>
          </p:cNvPicPr>
          <p:nvPr/>
        </p:nvPicPr>
        <p:blipFill>
          <a:blip r:embed="rId3"/>
          <a:srcRect/>
          <a:stretch>
            <a:fillRect/>
          </a:stretch>
        </p:blipFill>
        <p:spPr bwMode="auto">
          <a:xfrm>
            <a:off x="-195263" y="0"/>
            <a:ext cx="9339263" cy="6858000"/>
          </a:xfrm>
          <a:prstGeom prst="rect">
            <a:avLst/>
          </a:prstGeom>
          <a:noFill/>
          <a:ln w="9525">
            <a:noFill/>
            <a:miter lim="800000"/>
            <a:headEnd/>
            <a:tailEnd/>
          </a:ln>
        </p:spPr>
      </p:pic>
      <p:sp>
        <p:nvSpPr>
          <p:cNvPr id="4" name="TextBox 3"/>
          <p:cNvSpPr txBox="1"/>
          <p:nvPr/>
        </p:nvSpPr>
        <p:spPr>
          <a:xfrm>
            <a:off x="876300" y="2336800"/>
            <a:ext cx="7416800" cy="707886"/>
          </a:xfrm>
          <a:prstGeom prst="rect">
            <a:avLst/>
          </a:prstGeom>
          <a:noFill/>
          <a:scene3d>
            <a:camera prst="orthographicFront">
              <a:rot lat="3600000" lon="0" rev="0"/>
            </a:camera>
            <a:lightRig rig="threePt" dir="t"/>
          </a:scene3d>
        </p:spPr>
        <p:txBody>
          <a:bodyPr>
            <a:spAutoFit/>
          </a:bodyPr>
          <a:lstStyle/>
          <a:p>
            <a:pPr>
              <a:defRPr/>
            </a:pPr>
            <a:r>
              <a:rPr lang="en-US" sz="4000" spc="600" dirty="0">
                <a:effectLst>
                  <a:outerShdw blurRad="38100" dist="38100" dir="2700000" algn="tl">
                    <a:srgbClr val="000000">
                      <a:alpha val="43137"/>
                    </a:srgbClr>
                  </a:outerShdw>
                </a:effectLst>
                <a:latin typeface="+mn-lt"/>
              </a:rPr>
              <a:t>MARINE TERRACE</a:t>
            </a:r>
          </a:p>
        </p:txBody>
      </p:sp>
      <p:sp>
        <p:nvSpPr>
          <p:cNvPr id="5" name="TextBox 4"/>
          <p:cNvSpPr txBox="1"/>
          <p:nvPr/>
        </p:nvSpPr>
        <p:spPr>
          <a:xfrm>
            <a:off x="1981200" y="76200"/>
            <a:ext cx="5181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Olympic National Park</a:t>
            </a:r>
            <a:endParaRPr lang="en-US" dirty="0">
              <a:effectLst>
                <a:outerShdw blurRad="38100" dist="38100" dir="2700000" algn="tl">
                  <a:srgbClr val="000000">
                    <a:alpha val="43137"/>
                  </a:srgbClr>
                </a:outerShdw>
              </a:effectLst>
            </a:endParaRPr>
          </a:p>
        </p:txBody>
      </p:sp>
      <p:sp>
        <p:nvSpPr>
          <p:cNvPr id="6" name="TextBox 5"/>
          <p:cNvSpPr txBox="1"/>
          <p:nvPr/>
        </p:nvSpPr>
        <p:spPr>
          <a:xfrm>
            <a:off x="3581400" y="685800"/>
            <a:ext cx="19812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deep canyons</a:t>
            </a:r>
            <a:endParaRPr lang="en-US" sz="2000" dirty="0">
              <a:effectLst>
                <a:outerShdw blurRad="38100" dist="38100" dir="2700000" algn="tl">
                  <a:srgbClr val="000000">
                    <a:alpha val="43137"/>
                  </a:srgbClr>
                </a:outerShdw>
              </a:effectLst>
            </a:endParaRPr>
          </a:p>
        </p:txBody>
      </p:sp>
      <p:sp>
        <p:nvSpPr>
          <p:cNvPr id="7" name="Line 5"/>
          <p:cNvSpPr>
            <a:spLocks noChangeShapeType="1"/>
          </p:cNvSpPr>
          <p:nvPr/>
        </p:nvSpPr>
        <p:spPr bwMode="auto">
          <a:xfrm flipH="1">
            <a:off x="2438400" y="1143000"/>
            <a:ext cx="2133600" cy="457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8" name="Line 5"/>
          <p:cNvSpPr>
            <a:spLocks noChangeShapeType="1"/>
          </p:cNvSpPr>
          <p:nvPr/>
        </p:nvSpPr>
        <p:spPr bwMode="auto">
          <a:xfrm>
            <a:off x="4572000" y="1143000"/>
            <a:ext cx="762000" cy="457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9" name="Line 5"/>
          <p:cNvSpPr>
            <a:spLocks noChangeShapeType="1"/>
          </p:cNvSpPr>
          <p:nvPr/>
        </p:nvSpPr>
        <p:spPr bwMode="auto">
          <a:xfrm>
            <a:off x="4572000" y="1143000"/>
            <a:ext cx="1981200" cy="3810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descr="Kenai Fjords KEFJ6NPS"/>
          <p:cNvPicPr>
            <a:picLocks noChangeAspect="1" noChangeArrowheads="1"/>
          </p:cNvPicPr>
          <p:nvPr/>
        </p:nvPicPr>
        <p:blipFill>
          <a:blip r:embed="rId3"/>
          <a:srcRect t="1784" b="64165"/>
          <a:stretch>
            <a:fillRect/>
          </a:stretch>
        </p:blipFill>
        <p:spPr bwMode="auto">
          <a:xfrm>
            <a:off x="-10623" y="4795284"/>
            <a:ext cx="9144000" cy="2062716"/>
          </a:xfrm>
          <a:prstGeom prst="rect">
            <a:avLst/>
          </a:prstGeom>
          <a:noFill/>
        </p:spPr>
      </p:pic>
      <p:pic>
        <p:nvPicPr>
          <p:cNvPr id="8" name="Picture 2" descr="IMG_0065"/>
          <p:cNvPicPr>
            <a:picLocks noChangeAspect="1" noChangeArrowheads="1"/>
          </p:cNvPicPr>
          <p:nvPr/>
        </p:nvPicPr>
        <p:blipFill>
          <a:blip r:embed="rId4"/>
          <a:srcRect t="39224" b="31628"/>
          <a:stretch>
            <a:fillRect/>
          </a:stretch>
        </p:blipFill>
        <p:spPr bwMode="auto">
          <a:xfrm>
            <a:off x="-10624" y="2870791"/>
            <a:ext cx="9144000" cy="1998921"/>
          </a:xfrm>
          <a:prstGeom prst="rect">
            <a:avLst/>
          </a:prstGeom>
          <a:noFill/>
        </p:spPr>
      </p:pic>
      <p:pic>
        <p:nvPicPr>
          <p:cNvPr id="7" name="Picture 2" descr="panorama"/>
          <p:cNvPicPr>
            <a:picLocks noChangeAspect="1" noChangeArrowheads="1"/>
          </p:cNvPicPr>
          <p:nvPr/>
        </p:nvPicPr>
        <p:blipFill>
          <a:blip r:embed="rId5"/>
          <a:srcRect t="1613" b="-3764"/>
          <a:stretch>
            <a:fillRect/>
          </a:stretch>
        </p:blipFill>
        <p:spPr bwMode="auto">
          <a:xfrm>
            <a:off x="0" y="946298"/>
            <a:ext cx="9144000" cy="2020186"/>
          </a:xfrm>
          <a:prstGeom prst="rect">
            <a:avLst/>
          </a:prstGeom>
          <a:noFill/>
          <a:ln w="9525">
            <a:noFill/>
            <a:miter lim="800000"/>
            <a:headEnd/>
            <a:tailEnd/>
          </a:ln>
        </p:spPr>
      </p:pic>
      <p:graphicFrame>
        <p:nvGraphicFramePr>
          <p:cNvPr id="6" name="Table 5"/>
          <p:cNvGraphicFramePr>
            <a:graphicFrameLocks noGrp="1"/>
          </p:cNvGraphicFramePr>
          <p:nvPr/>
        </p:nvGraphicFramePr>
        <p:xfrm>
          <a:off x="0" y="0"/>
          <a:ext cx="9144000" cy="6885328"/>
        </p:xfrm>
        <a:graphic>
          <a:graphicData uri="http://schemas.openxmlformats.org/drawingml/2006/table">
            <a:tbl>
              <a:tblPr>
                <a:tableStyleId>{21E4AEA4-8DFA-4A89-87EB-49C32662AFE0}</a:tableStyleId>
              </a:tblPr>
              <a:tblGrid>
                <a:gridCol w="1403498"/>
                <a:gridCol w="1105786"/>
                <a:gridCol w="1616402"/>
                <a:gridCol w="1839685"/>
                <a:gridCol w="1654629"/>
                <a:gridCol w="1524000"/>
              </a:tblGrid>
              <a:tr h="159489">
                <a:tc gridSpan="6">
                  <a:txBody>
                    <a:bodyPr/>
                    <a:lstStyle/>
                    <a:p>
                      <a:pPr algn="ctr"/>
                      <a:r>
                        <a:rPr lang="en-US" sz="1800" b="1" i="1" u="sng" dirty="0" smtClean="0"/>
                        <a:t>COMPARISON OF ACCRETIONARY</a:t>
                      </a:r>
                      <a:r>
                        <a:rPr lang="en-US" sz="1800" b="1" i="1" u="sng" baseline="0" dirty="0" smtClean="0"/>
                        <a:t> WEDGES</a:t>
                      </a:r>
                      <a:endParaRPr lang="en-US" sz="1800" b="1" i="1" u="sng"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c hMerge="1">
                  <a:txBody>
                    <a:bodyPr/>
                    <a:lstStyle/>
                    <a:p>
                      <a:pPr algn="ctr"/>
                      <a:endParaRPr lang="en-US" sz="1600" b="1" dirty="0"/>
                    </a:p>
                  </a:txBody>
                  <a:tcPr anchor="ctr">
                    <a:solidFill>
                      <a:schemeClr val="accent2">
                        <a:tint val="20000"/>
                        <a:alpha val="0"/>
                      </a:schemeClr>
                    </a:solidFill>
                  </a:tcPr>
                </a:tc>
              </a:tr>
              <a:tr h="527376">
                <a:tc>
                  <a:txBody>
                    <a:bodyPr/>
                    <a:lstStyle/>
                    <a:p>
                      <a:pPr algn="ctr"/>
                      <a:r>
                        <a:rPr lang="en-US" sz="1600" b="1" dirty="0" smtClean="0"/>
                        <a:t>PARK</a:t>
                      </a:r>
                      <a:endParaRPr lang="en-US" sz="1600" b="1" dirty="0"/>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AGE</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SUBDUCTION RATE</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SEDIMENATION RATE</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COMPOSITION</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COASTAL LANDFORMS</a:t>
                      </a:r>
                    </a:p>
                  </a:txBody>
                  <a:tcPr anchor="ctr">
                    <a:solidFill>
                      <a:schemeClr val="accent2">
                        <a:tint val="20000"/>
                        <a:alpha val="0"/>
                      </a:schemeClr>
                    </a:solidFill>
                  </a:tcPr>
                </a:tc>
              </a:tr>
              <a:tr h="1947176">
                <a:tc>
                  <a:txBody>
                    <a:bodyPr/>
                    <a:lstStyle/>
                    <a:p>
                      <a:pPr algn="ctr"/>
                      <a:r>
                        <a:rPr lang="en-US" b="1" dirty="0" smtClean="0">
                          <a:solidFill>
                            <a:schemeClr val="bg1"/>
                          </a:solidFill>
                          <a:effectLst>
                            <a:outerShdw blurRad="38100" dist="38100" dir="2700000" algn="tl">
                              <a:srgbClr val="000000">
                                <a:alpha val="43137"/>
                              </a:srgbClr>
                            </a:outerShdw>
                          </a:effectLst>
                        </a:rPr>
                        <a:t>OLYMPIC</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YOUNG</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SLOW</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HIGHEST </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800" b="1" dirty="0" smtClean="0">
                          <a:solidFill>
                            <a:schemeClr val="bg1"/>
                          </a:solidFill>
                          <a:effectLst>
                            <a:outerShdw blurRad="38100" dist="38100" dir="2700000" algn="tl">
                              <a:srgbClr val="000000">
                                <a:alpha val="43137"/>
                              </a:srgbClr>
                            </a:outerShdw>
                          </a:effectLst>
                        </a:rPr>
                        <a:t>Turbidite, basalt, limestone,</a:t>
                      </a:r>
                      <a:r>
                        <a:rPr lang="en-US" sz="1800" b="1" baseline="0" dirty="0" smtClean="0">
                          <a:solidFill>
                            <a:schemeClr val="bg1"/>
                          </a:solidFill>
                          <a:effectLst>
                            <a:outerShdw blurRad="38100" dist="38100" dir="2700000" algn="tl">
                              <a:srgbClr val="000000">
                                <a:alpha val="43137"/>
                              </a:srgbClr>
                            </a:outerShdw>
                          </a:effectLst>
                        </a:rPr>
                        <a:t> quartz veins</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Marine terraces, stacks,</a:t>
                      </a:r>
                      <a:r>
                        <a:rPr lang="en-US" sz="1600" b="1" baseline="0" dirty="0" smtClean="0">
                          <a:solidFill>
                            <a:schemeClr val="bg1"/>
                          </a:solidFill>
                          <a:effectLst>
                            <a:outerShdw blurRad="38100" dist="38100" dir="2700000" algn="tl">
                              <a:srgbClr val="000000">
                                <a:alpha val="43137"/>
                              </a:srgbClr>
                            </a:outerShdw>
                          </a:effectLst>
                        </a:rPr>
                        <a:t> arches, tombolos</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r>
              <a:tr h="1981592">
                <a:tc>
                  <a:txBody>
                    <a:bodyPr/>
                    <a:lstStyle/>
                    <a:p>
                      <a:pPr algn="ctr"/>
                      <a:r>
                        <a:rPr lang="en-US" b="1" dirty="0" smtClean="0">
                          <a:solidFill>
                            <a:schemeClr val="bg1"/>
                          </a:solidFill>
                          <a:effectLst>
                            <a:outerShdw blurRad="38100" dist="38100" dir="2700000" algn="tl">
                              <a:srgbClr val="000000">
                                <a:alpha val="43137"/>
                              </a:srgbClr>
                            </a:outerShdw>
                          </a:effectLst>
                        </a:rPr>
                        <a:t>REDWOOD</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rgbClr val="FFFF00"/>
                          </a:solidFill>
                          <a:effectLst>
                            <a:outerShdw blurRad="38100" dist="38100" dir="2700000" algn="tl">
                              <a:srgbClr val="000000">
                                <a:alpha val="43137"/>
                              </a:srgbClr>
                            </a:outerShdw>
                          </a:effectLst>
                        </a:rPr>
                        <a:t>OLD</a:t>
                      </a:r>
                      <a:endParaRPr lang="en-US" b="1" dirty="0">
                        <a:solidFill>
                          <a:srgbClr val="FFFF00"/>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SLOW</a:t>
                      </a:r>
                      <a:endParaRPr lang="en-US" sz="1600"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effectLst>
                            <a:outerShdw blurRad="38100" dist="38100" dir="2700000" algn="tl">
                              <a:srgbClr val="000000">
                                <a:alpha val="43137"/>
                              </a:srgbClr>
                            </a:outerShdw>
                          </a:effectLst>
                        </a:rPr>
                        <a:t>HIGHER</a:t>
                      </a: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effectLst>
                            <a:outerShdw blurRad="38100" dist="38100" dir="2700000" algn="tl">
                              <a:srgbClr val="000000">
                                <a:alpha val="43137"/>
                              </a:srgbClr>
                            </a:outerShdw>
                          </a:effectLst>
                        </a:rPr>
                        <a:t>MELANGE: (basalt, peridotite, chert, greywacke, argillite)</a:t>
                      </a:r>
                    </a:p>
                    <a:p>
                      <a:pPr algn="ct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sz="1600" b="1" dirty="0" smtClean="0">
                          <a:solidFill>
                            <a:schemeClr val="bg1"/>
                          </a:solidFill>
                          <a:effectLst>
                            <a:outerShdw blurRad="38100" dist="38100" dir="2700000" algn="tl">
                              <a:srgbClr val="000000">
                                <a:alpha val="43137"/>
                              </a:srgbClr>
                            </a:outerShdw>
                          </a:effectLst>
                        </a:rPr>
                        <a:t>Marine terraces, stacks,</a:t>
                      </a:r>
                      <a:r>
                        <a:rPr lang="en-US" sz="1600" b="1" baseline="0" dirty="0" smtClean="0">
                          <a:solidFill>
                            <a:schemeClr val="bg1"/>
                          </a:solidFill>
                          <a:effectLst>
                            <a:outerShdw blurRad="38100" dist="38100" dir="2700000" algn="tl">
                              <a:srgbClr val="000000">
                                <a:alpha val="43137"/>
                              </a:srgbClr>
                            </a:outerShdw>
                          </a:effectLst>
                        </a:rPr>
                        <a:t> arches, tombolos, </a:t>
                      </a:r>
                      <a:r>
                        <a:rPr lang="en-US" sz="1600" b="1" baseline="0" dirty="0" smtClean="0">
                          <a:solidFill>
                            <a:srgbClr val="FFFF00"/>
                          </a:solidFill>
                          <a:effectLst>
                            <a:outerShdw blurRad="38100" dist="38100" dir="2700000" algn="tl">
                              <a:srgbClr val="000000">
                                <a:alpha val="43137"/>
                              </a:srgbClr>
                            </a:outerShdw>
                          </a:effectLst>
                        </a:rPr>
                        <a:t>drowned river valleys</a:t>
                      </a:r>
                      <a:endParaRPr lang="en-US" sz="1600" b="1" dirty="0">
                        <a:solidFill>
                          <a:srgbClr val="FFFF00"/>
                        </a:solidFill>
                        <a:effectLst>
                          <a:outerShdw blurRad="38100" dist="38100" dir="2700000" algn="tl">
                            <a:srgbClr val="000000">
                              <a:alpha val="43137"/>
                            </a:srgbClr>
                          </a:outerShdw>
                        </a:effectLst>
                      </a:endParaRPr>
                    </a:p>
                  </a:txBody>
                  <a:tcPr anchor="ctr">
                    <a:solidFill>
                      <a:schemeClr val="accent2">
                        <a:tint val="20000"/>
                        <a:alpha val="0"/>
                      </a:schemeClr>
                    </a:solidFill>
                  </a:tcPr>
                </a:tc>
              </a:tr>
              <a:tr h="1981592">
                <a:tc>
                  <a:txBody>
                    <a:bodyPr/>
                    <a:lstStyle/>
                    <a:p>
                      <a:pPr algn="ctr"/>
                      <a:r>
                        <a:rPr lang="en-US" b="1" dirty="0" smtClean="0">
                          <a:solidFill>
                            <a:schemeClr val="bg1"/>
                          </a:solidFill>
                          <a:effectLst>
                            <a:outerShdw blurRad="38100" dist="38100" dir="2700000" algn="tl">
                              <a:srgbClr val="000000">
                                <a:alpha val="43137"/>
                              </a:srgbClr>
                            </a:outerShdw>
                          </a:effectLst>
                        </a:rPr>
                        <a:t>KENAI</a:t>
                      </a:r>
                      <a:r>
                        <a:rPr lang="en-US" b="1" baseline="0" dirty="0" smtClean="0">
                          <a:solidFill>
                            <a:schemeClr val="bg1"/>
                          </a:solidFill>
                          <a:effectLst>
                            <a:outerShdw blurRad="38100" dist="38100" dir="2700000" algn="tl">
                              <a:srgbClr val="000000">
                                <a:alpha val="43137"/>
                              </a:srgbClr>
                            </a:outerShdw>
                          </a:effectLst>
                        </a:rPr>
                        <a:t> FJORDS</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MIDDLE</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MODERATE</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HIGH</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effectLst>
                            <a:outerShdw blurRad="38100" dist="38100" dir="2700000" algn="tl">
                              <a:srgbClr val="000000">
                                <a:alpha val="43137"/>
                              </a:srgbClr>
                            </a:outerShdw>
                          </a:effectLst>
                        </a:rPr>
                        <a:t>HIGH Ophiolite, granite, mélange</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c>
                  <a:txBody>
                    <a:bodyPr/>
                    <a:lstStyle/>
                    <a:p>
                      <a:pPr algn="ctr"/>
                      <a:r>
                        <a:rPr lang="en-US" b="1" dirty="0" smtClean="0">
                          <a:solidFill>
                            <a:schemeClr val="bg1"/>
                          </a:solidFill>
                          <a:effectLst>
                            <a:outerShdw blurRad="38100" dist="38100" dir="2700000" algn="tl">
                              <a:srgbClr val="000000">
                                <a:alpha val="43137"/>
                              </a:srgbClr>
                            </a:outerShdw>
                          </a:effectLst>
                        </a:rPr>
                        <a:t>Fjords,</a:t>
                      </a:r>
                      <a:r>
                        <a:rPr lang="en-US" b="1" baseline="0" dirty="0" smtClean="0">
                          <a:solidFill>
                            <a:schemeClr val="bg1"/>
                          </a:solidFill>
                          <a:effectLst>
                            <a:outerShdw blurRad="38100" dist="38100" dir="2700000" algn="tl">
                              <a:srgbClr val="000000">
                                <a:alpha val="43137"/>
                              </a:srgbClr>
                            </a:outerShdw>
                          </a:effectLst>
                        </a:rPr>
                        <a:t> stacks, arches</a:t>
                      </a:r>
                      <a:endParaRPr lang="en-US" b="1" dirty="0">
                        <a:solidFill>
                          <a:schemeClr val="bg1"/>
                        </a:solidFill>
                        <a:effectLst>
                          <a:outerShdw blurRad="38100" dist="38100" dir="2700000" algn="tl">
                            <a:srgbClr val="000000">
                              <a:alpha val="43137"/>
                            </a:srgbClr>
                          </a:outerShdw>
                        </a:effectLst>
                      </a:endParaRPr>
                    </a:p>
                  </a:txBody>
                  <a:tcPr anchor="ctr">
                    <a:solidFill>
                      <a:schemeClr val="accent2">
                        <a:tint val="20000"/>
                        <a:alpha val="0"/>
                      </a:schemeClr>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hoto of Big Lagoon from airplan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810000" y="3200400"/>
            <a:ext cx="25146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Big Lagoon</a:t>
            </a:r>
          </a:p>
        </p:txBody>
      </p:sp>
      <p:sp>
        <p:nvSpPr>
          <p:cNvPr id="4" name="TextBox 3"/>
          <p:cNvSpPr txBox="1"/>
          <p:nvPr/>
        </p:nvSpPr>
        <p:spPr>
          <a:xfrm>
            <a:off x="6324600" y="1219200"/>
            <a:ext cx="2057400"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Stone Lagoon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828800" y="2057400"/>
            <a:ext cx="5562600" cy="2105025"/>
          </a:xfrm>
          <a:prstGeom prst="rect">
            <a:avLst/>
          </a:prstGeom>
          <a:noFill/>
          <a:ln w="38100">
            <a:noFill/>
            <a:miter lim="800000"/>
            <a:headEnd/>
            <a:tailEnd/>
          </a:ln>
        </p:spPr>
        <p:txBody>
          <a:bodyPr>
            <a:spAutoFit/>
          </a:bodyPr>
          <a:lstStyle/>
          <a:p>
            <a:pPr marL="342900" indent="-342900">
              <a:spcBef>
                <a:spcPct val="50000"/>
              </a:spcBef>
            </a:pPr>
            <a:r>
              <a:rPr lang="en-US" sz="3600" u="sng" dirty="0"/>
              <a:t>COASTAL LANDFORMS</a:t>
            </a:r>
          </a:p>
          <a:p>
            <a:pPr marL="342900" indent="-342900" algn="l">
              <a:spcBef>
                <a:spcPct val="50000"/>
              </a:spcBef>
              <a:buFontTx/>
              <a:buAutoNum type="arabicPeriod"/>
            </a:pPr>
            <a:r>
              <a:rPr lang="en-US" sz="3200" dirty="0"/>
              <a:t> Embayments</a:t>
            </a:r>
            <a:endParaRPr lang="en-US" sz="3200" dirty="0">
              <a:solidFill>
                <a:srgbClr val="FFFF00"/>
              </a:solidFill>
            </a:endParaRPr>
          </a:p>
          <a:p>
            <a:pPr marL="342900" indent="-342900" algn="l">
              <a:spcBef>
                <a:spcPct val="50000"/>
              </a:spcBef>
              <a:buFontTx/>
              <a:buAutoNum type="arabicPeriod"/>
            </a:pPr>
            <a:r>
              <a:rPr lang="en-US" sz="3200" dirty="0">
                <a:solidFill>
                  <a:srgbClr val="FFFF00"/>
                </a:solidFill>
              </a:rPr>
              <a:t> Marine Terraces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ealevel"/>
          <p:cNvPicPr>
            <a:picLocks noChangeAspect="1" noChangeArrowheads="1"/>
          </p:cNvPicPr>
          <p:nvPr/>
        </p:nvPicPr>
        <p:blipFill>
          <a:blip r:embed="rId3"/>
          <a:srcRect/>
          <a:stretch>
            <a:fillRect/>
          </a:stretch>
        </p:blipFill>
        <p:spPr bwMode="auto">
          <a:xfrm>
            <a:off x="0" y="0"/>
            <a:ext cx="9144000" cy="6865938"/>
          </a:xfrm>
          <a:prstGeom prst="rect">
            <a:avLst/>
          </a:prstGeom>
          <a:noFill/>
          <a:ln w="9525">
            <a:noFill/>
            <a:miter lim="800000"/>
            <a:headEnd/>
            <a:tailEnd/>
          </a:ln>
        </p:spPr>
      </p:pic>
      <p:sp>
        <p:nvSpPr>
          <p:cNvPr id="3" name="TextBox 2"/>
          <p:cNvSpPr txBox="1"/>
          <p:nvPr/>
        </p:nvSpPr>
        <p:spPr>
          <a:xfrm rot="17960158">
            <a:off x="2385181" y="3795698"/>
            <a:ext cx="2895600" cy="523220"/>
          </a:xfrm>
          <a:prstGeom prst="rect">
            <a:avLst/>
          </a:prstGeom>
          <a:noFill/>
        </p:spPr>
        <p:txBody>
          <a:bodyPr wrap="square" rtlCol="0">
            <a:spAutoFit/>
          </a:bodyPr>
          <a:lstStyle/>
          <a:p>
            <a:r>
              <a:rPr lang="en-US" spc="600" dirty="0" smtClean="0">
                <a:solidFill>
                  <a:srgbClr val="FF0000"/>
                </a:solidFill>
                <a:effectLst>
                  <a:outerShdw blurRad="38100" dist="38100" dir="2700000" algn="tl">
                    <a:srgbClr val="000000">
                      <a:alpha val="43137"/>
                    </a:srgbClr>
                  </a:outerShdw>
                </a:effectLst>
              </a:rPr>
              <a:t>rapid rise</a:t>
            </a:r>
            <a:endParaRPr lang="en-US" spc="600"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rot="21266165">
            <a:off x="4572000" y="2072072"/>
            <a:ext cx="2895600" cy="523220"/>
          </a:xfrm>
          <a:prstGeom prst="rect">
            <a:avLst/>
          </a:prstGeom>
          <a:noFill/>
        </p:spPr>
        <p:txBody>
          <a:bodyPr wrap="square" rtlCol="0">
            <a:spAutoFit/>
          </a:bodyPr>
          <a:lstStyle/>
          <a:p>
            <a:r>
              <a:rPr lang="en-US" spc="600" dirty="0" smtClean="0">
                <a:solidFill>
                  <a:srgbClr val="FF0000"/>
                </a:solidFill>
                <a:effectLst>
                  <a:outerShdw blurRad="38100" dist="38100" dir="2700000" algn="tl">
                    <a:srgbClr val="000000">
                      <a:alpha val="43137"/>
                    </a:srgbClr>
                  </a:outerShdw>
                </a:effectLst>
              </a:rPr>
              <a:t>slow rise</a:t>
            </a:r>
            <a:endParaRPr lang="en-US" spc="6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003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hlinkClick r:id="rId4"/>
          </p:cNvPr>
          <p:cNvGraphicFramePr>
            <a:graphicFrameLocks noChangeAspect="1"/>
          </p:cNvGraphicFramePr>
          <p:nvPr/>
        </p:nvGraphicFramePr>
        <p:xfrm>
          <a:off x="3200400" y="2667000"/>
          <a:ext cx="2819400" cy="1779588"/>
        </p:xfrm>
        <a:graphic>
          <a:graphicData uri="http://schemas.openxmlformats.org/presentationml/2006/ole">
            <p:oleObj spid="_x0000_s1026" name="Package" r:id="rId5" imgW="663120" imgH="419040" progId="Package">
              <p:embed/>
            </p:oleObj>
          </a:graphicData>
        </a:graphic>
      </p:graphicFrame>
      <p:sp>
        <p:nvSpPr>
          <p:cNvPr id="1027" name="Text Box 3"/>
          <p:cNvSpPr txBox="1">
            <a:spLocks noChangeArrowheads="1"/>
          </p:cNvSpPr>
          <p:nvPr/>
        </p:nvSpPr>
        <p:spPr bwMode="auto">
          <a:xfrm>
            <a:off x="0" y="4038600"/>
            <a:ext cx="9144000" cy="519113"/>
          </a:xfrm>
          <a:prstGeom prst="rect">
            <a:avLst/>
          </a:prstGeom>
          <a:noFill/>
          <a:ln w="38100">
            <a:noFill/>
            <a:miter lim="800000"/>
            <a:headEnd/>
            <a:tailEnd/>
          </a:ln>
        </p:spPr>
        <p:txBody>
          <a:bodyPr>
            <a:spAutoFit/>
          </a:bodyPr>
          <a:lstStyle/>
          <a:p>
            <a:pPr>
              <a:spcBef>
                <a:spcPct val="50000"/>
              </a:spcBef>
            </a:pPr>
            <a:r>
              <a:rPr lang="en-US" dirty="0"/>
              <a:t>Marine Terrace Formation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G_0065"/>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scene3d>
            <a:camera prst="orthographicFront">
              <a:rot lat="0" lon="21594000" rev="0"/>
            </a:camera>
            <a:lightRig rig="threePt" dir="t"/>
          </a:scene3d>
        </p:spPr>
      </p:pic>
      <p:sp>
        <p:nvSpPr>
          <p:cNvPr id="3" name="TextBox 2"/>
          <p:cNvSpPr txBox="1"/>
          <p:nvPr/>
        </p:nvSpPr>
        <p:spPr>
          <a:xfrm rot="320359">
            <a:off x="4787166" y="3587321"/>
            <a:ext cx="5029200" cy="523220"/>
          </a:xfrm>
          <a:prstGeom prst="rect">
            <a:avLst/>
          </a:prstGeom>
          <a:noFill/>
          <a:scene3d>
            <a:camera prst="orthographicFront">
              <a:rot lat="18022529" lon="0" rev="21084932"/>
            </a:camera>
            <a:lightRig rig="threePt" dir="t"/>
          </a:scene3d>
        </p:spPr>
        <p:txBody>
          <a:bodyPr wrap="square" rtlCol="0">
            <a:spAutoFit/>
          </a:bodyPr>
          <a:lstStyle/>
          <a:p>
            <a:r>
              <a:rPr lang="en-US" spc="300" dirty="0" smtClean="0">
                <a:effectLst>
                  <a:outerShdw blurRad="38100" dist="38100" dir="2700000" algn="tl">
                    <a:srgbClr val="000000">
                      <a:alpha val="43137"/>
                    </a:srgbClr>
                  </a:outerShdw>
                </a:effectLst>
              </a:rPr>
              <a:t>MARINE TERRACE</a:t>
            </a:r>
            <a:endParaRPr lang="en-US" spc="3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G_001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5334000" y="3276600"/>
            <a:ext cx="27432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Older Marine Terrace</a:t>
            </a:r>
            <a:endParaRPr lang="en-US" dirty="0">
              <a:effectLst>
                <a:outerShdw blurRad="38100" dist="38100" dir="2700000" algn="tl">
                  <a:srgbClr val="000000">
                    <a:alpha val="43137"/>
                  </a:srgbClr>
                </a:outerShdw>
              </a:effectLst>
            </a:endParaRPr>
          </a:p>
        </p:txBody>
      </p:sp>
      <p:sp>
        <p:nvSpPr>
          <p:cNvPr id="4" name="Line 5"/>
          <p:cNvSpPr>
            <a:spLocks noChangeShapeType="1"/>
          </p:cNvSpPr>
          <p:nvPr/>
        </p:nvSpPr>
        <p:spPr bwMode="auto">
          <a:xfrm flipH="1" flipV="1">
            <a:off x="4114800" y="3810000"/>
            <a:ext cx="1600200" cy="76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5" name="Line 5"/>
          <p:cNvSpPr>
            <a:spLocks noChangeShapeType="1"/>
          </p:cNvSpPr>
          <p:nvPr/>
        </p:nvSpPr>
        <p:spPr bwMode="auto">
          <a:xfrm flipH="1">
            <a:off x="3581400" y="3886200"/>
            <a:ext cx="2133600" cy="3810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
        <p:nvSpPr>
          <p:cNvPr id="7" name="Line 5"/>
          <p:cNvSpPr>
            <a:spLocks noChangeShapeType="1"/>
          </p:cNvSpPr>
          <p:nvPr/>
        </p:nvSpPr>
        <p:spPr bwMode="auto">
          <a:xfrm flipH="1">
            <a:off x="3124200" y="3886200"/>
            <a:ext cx="2590800" cy="2743200"/>
          </a:xfrm>
          <a:prstGeom prst="line">
            <a:avLst/>
          </a:prstGeom>
          <a:noFill/>
          <a:ln w="38100">
            <a:solidFill>
              <a:schemeClr val="bg1"/>
            </a:solidFill>
            <a:round/>
            <a:headEnd/>
            <a:tailEnd type="triangle" w="med" len="med"/>
          </a:ln>
          <a:effectLst>
            <a:outerShdw blurRad="50800" dist="38100" dir="5400000" algn="t" rotWithShape="0">
              <a:prstClr val="black">
                <a:alpha val="40000"/>
              </a:prstClr>
            </a:outerShdw>
          </a:effectLst>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G_006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371600" y="3134380"/>
            <a:ext cx="63246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Stable pre-glacial sea level?</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G_003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4343400" y="457200"/>
            <a:ext cx="4724400" cy="2800350"/>
          </a:xfrm>
          <a:prstGeom prst="rect">
            <a:avLst/>
          </a:prstGeom>
          <a:noFill/>
        </p:spPr>
        <p:txBody>
          <a:bodyPr>
            <a:spAutoFit/>
          </a:bodyPr>
          <a:lstStyle/>
          <a:p>
            <a:pPr marL="514350" indent="-514350">
              <a:defRPr/>
            </a:pPr>
            <a:r>
              <a:rPr lang="en-US" sz="3600" u="sng" dirty="0">
                <a:effectLst>
                  <a:outerShdw blurRad="38100" dist="38100" dir="2700000" algn="tl">
                    <a:srgbClr val="000000">
                      <a:alpha val="43137"/>
                    </a:srgbClr>
                  </a:outerShdw>
                </a:effectLst>
              </a:rPr>
              <a:t>LESSON OVERVIEW</a:t>
            </a:r>
          </a:p>
          <a:p>
            <a:pPr marL="514350" indent="-514350">
              <a:defRPr/>
            </a:pPr>
            <a:endParaRPr lang="en-US" dirty="0">
              <a:effectLst>
                <a:outerShdw blurRad="38100" dist="38100" dir="2700000" algn="tl">
                  <a:srgbClr val="000000">
                    <a:alpha val="43137"/>
                  </a:srgbClr>
                </a:outerShdw>
              </a:effectLst>
            </a:endParaRPr>
          </a:p>
          <a:p>
            <a:pPr marL="514350" indent="-514350" algn="l">
              <a:buFontTx/>
              <a:buAutoNum type="arabicPeriod"/>
              <a:defRPr/>
            </a:pPr>
            <a:r>
              <a:rPr lang="en-US" dirty="0">
                <a:effectLst>
                  <a:outerShdw blurRad="38100" dist="38100" dir="2700000" algn="tl">
                    <a:srgbClr val="000000">
                      <a:alpha val="43137"/>
                    </a:srgbClr>
                  </a:outerShdw>
                </a:effectLst>
              </a:rPr>
              <a:t>Coastal Landforms</a:t>
            </a:r>
            <a:br>
              <a:rPr lang="en-US"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a:p>
            <a:pPr marL="514350" indent="-514350" algn="l">
              <a:buFontTx/>
              <a:buAutoNum type="arabicPeriod"/>
              <a:defRPr/>
            </a:pPr>
            <a:r>
              <a:rPr lang="en-US" dirty="0">
                <a:effectLst>
                  <a:outerShdw blurRad="38100" dist="38100" dir="2700000" algn="tl">
                    <a:srgbClr val="000000">
                      <a:alpha val="43137"/>
                    </a:srgbClr>
                  </a:outerShdw>
                </a:effectLst>
              </a:rPr>
              <a:t>Accretionary Wedge Composition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G_003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4995" name="Text Box 3"/>
          <p:cNvSpPr txBox="1">
            <a:spLocks noChangeArrowheads="1"/>
          </p:cNvSpPr>
          <p:nvPr/>
        </p:nvSpPr>
        <p:spPr bwMode="auto">
          <a:xfrm>
            <a:off x="4800600" y="304800"/>
            <a:ext cx="3733800" cy="3386138"/>
          </a:xfrm>
          <a:prstGeom prst="rect">
            <a:avLst/>
          </a:prstGeom>
          <a:noFill/>
          <a:ln w="38100">
            <a:noFill/>
            <a:miter lim="800000"/>
            <a:headEnd/>
            <a:tailEnd/>
          </a:ln>
          <a:effectLst/>
        </p:spPr>
        <p:txBody>
          <a:bodyPr>
            <a:spAutoFit/>
          </a:bodyPr>
          <a:lstStyle/>
          <a:p>
            <a:pPr marL="342900" indent="-342900">
              <a:spcBef>
                <a:spcPct val="50000"/>
              </a:spcBef>
              <a:defRPr/>
            </a:pPr>
            <a:r>
              <a:rPr lang="en-US" sz="3600" dirty="0">
                <a:effectLst>
                  <a:outerShdw blurRad="38100" dist="38100" dir="2700000" algn="tl">
                    <a:srgbClr val="808080"/>
                  </a:outerShdw>
                </a:effectLst>
              </a:rPr>
              <a:t>  </a:t>
            </a:r>
            <a:r>
              <a:rPr lang="en-US" sz="3600" u="sng" dirty="0">
                <a:effectLst>
                  <a:outerShdw blurRad="38100" dist="38100" dir="2700000" algn="tl">
                    <a:srgbClr val="808080"/>
                  </a:outerShdw>
                </a:effectLst>
              </a:rPr>
              <a:t>COASTAL LANDFORMS</a:t>
            </a:r>
          </a:p>
          <a:p>
            <a:pPr marL="342900" indent="-342900" algn="l">
              <a:spcBef>
                <a:spcPct val="50000"/>
              </a:spcBef>
              <a:buFontTx/>
              <a:buAutoNum type="arabicPeriod"/>
              <a:defRPr/>
            </a:pPr>
            <a:r>
              <a:rPr lang="en-US" sz="3200" dirty="0">
                <a:effectLst>
                  <a:outerShdw blurRad="38100" dist="38100" dir="2700000" algn="tl">
                    <a:srgbClr val="808080"/>
                  </a:outerShdw>
                </a:effectLst>
              </a:rPr>
              <a:t> Embayments</a:t>
            </a:r>
          </a:p>
          <a:p>
            <a:pPr marL="342900" indent="-342900" algn="l">
              <a:spcBef>
                <a:spcPct val="50000"/>
              </a:spcBef>
              <a:buFontTx/>
              <a:buAutoNum type="arabicPeriod"/>
              <a:defRPr/>
            </a:pPr>
            <a:r>
              <a:rPr lang="en-US" sz="3200" dirty="0">
                <a:effectLst>
                  <a:outerShdw blurRad="38100" dist="38100" dir="2700000" algn="tl">
                    <a:srgbClr val="808080"/>
                  </a:outerShdw>
                </a:effectLst>
              </a:rPr>
              <a:t> Marine Terraces</a:t>
            </a:r>
          </a:p>
          <a:p>
            <a:pPr marL="342900" indent="-342900" algn="l">
              <a:spcBef>
                <a:spcPct val="50000"/>
              </a:spcBef>
              <a:buFontTx/>
              <a:buAutoNum type="arabicPeriod"/>
              <a:defRPr/>
            </a:pPr>
            <a:r>
              <a:rPr lang="en-US" sz="3200" dirty="0">
                <a:effectLst>
                  <a:outerShdw blurRad="38100" dist="38100" dir="2700000" algn="tl">
                    <a:srgbClr val="808080"/>
                  </a:outerShdw>
                </a:effectLst>
              </a:rPr>
              <a:t> Sea Stacks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hoto of Big Lagoon from airplan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810000" y="3200400"/>
            <a:ext cx="25146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Big Lagoon</a:t>
            </a:r>
          </a:p>
        </p:txBody>
      </p:sp>
      <p:sp>
        <p:nvSpPr>
          <p:cNvPr id="4" name="TextBox 3"/>
          <p:cNvSpPr txBox="1"/>
          <p:nvPr/>
        </p:nvSpPr>
        <p:spPr>
          <a:xfrm>
            <a:off x="6324600" y="1219200"/>
            <a:ext cx="2057400" cy="954088"/>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Stone Lagoon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alamath sand spit"/>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5" name="TextBox 4"/>
          <p:cNvSpPr txBox="1"/>
          <p:nvPr/>
        </p:nvSpPr>
        <p:spPr>
          <a:xfrm>
            <a:off x="2324100" y="304800"/>
            <a:ext cx="44958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Klamath River Mouth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p:cNvPicPr>
            <a:picLocks noChangeAspect="1" noChangeArrowheads="1"/>
          </p:cNvPicPr>
          <p:nvPr/>
        </p:nvPicPr>
        <p:blipFill>
          <a:blip r:embed="rId3"/>
          <a:srcRect/>
          <a:stretch>
            <a:fillRect/>
          </a:stretch>
        </p:blipFill>
        <p:spPr bwMode="auto">
          <a:xfrm>
            <a:off x="0" y="0"/>
            <a:ext cx="9144000" cy="6858000"/>
          </a:xfrm>
          <a:prstGeom prst="rect">
            <a:avLst/>
          </a:prstGeom>
          <a:noFill/>
          <a:ln w="38100" cap="flat" cmpd="sng">
            <a:noFill/>
            <a:prstDash val="solid"/>
            <a:miter lim="800000"/>
            <a:headEnd type="none" w="med" len="med"/>
            <a:tailEnd type="none" w="med" len="med"/>
          </a:ln>
          <a:effectLst/>
        </p:spPr>
      </p:pic>
      <p:sp>
        <p:nvSpPr>
          <p:cNvPr id="3" name="Cloud Callout 2"/>
          <p:cNvSpPr/>
          <p:nvPr/>
        </p:nvSpPr>
        <p:spPr bwMode="auto">
          <a:xfrm flipH="1">
            <a:off x="457200" y="3276600"/>
            <a:ext cx="2209800" cy="762000"/>
          </a:xfrm>
          <a:prstGeom prst="cloudCallout">
            <a:avLst>
              <a:gd name="adj1" fmla="val -26800"/>
              <a:gd name="adj2" fmla="val 86804"/>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That’s go</a:t>
            </a:r>
            <a:r>
              <a:rPr lang="en-US" sz="1400" dirty="0" smtClean="0">
                <a:solidFill>
                  <a:schemeClr val="tx1"/>
                </a:solidFill>
              </a:rPr>
              <a:t>nna be a long walk.</a:t>
            </a:r>
            <a:endParaRPr kumimoji="0" lang="en-US" sz="14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kalamath sand spit"/>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alamath sand spit"/>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5" name="TextBox 4"/>
          <p:cNvSpPr txBox="1"/>
          <p:nvPr/>
        </p:nvSpPr>
        <p:spPr>
          <a:xfrm rot="19972016">
            <a:off x="3709988" y="3205163"/>
            <a:ext cx="4495800" cy="522287"/>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Baymouth Bar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1676</TotalTime>
  <Words>1049</Words>
  <Application>Microsoft Office PowerPoint</Application>
  <PresentationFormat>On-screen Show (4:3)</PresentationFormat>
  <Paragraphs>99</Paragraphs>
  <Slides>23</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Default Design</vt:lpstr>
      <vt:lpstr>Package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Redwood.ppt</dc:title>
  <dc:creator>Gary Jacobson</dc:creator>
  <cp:lastModifiedBy>Gary Jacobson</cp:lastModifiedBy>
  <cp:revision>48</cp:revision>
  <dcterms:created xsi:type="dcterms:W3CDTF">2005-03-22T16:29:43Z</dcterms:created>
  <dcterms:modified xsi:type="dcterms:W3CDTF">2008-10-05T14:57:34Z</dcterms:modified>
</cp:coreProperties>
</file>